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94"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95" r:id="rId29"/>
    <p:sldId id="282" r:id="rId30"/>
    <p:sldId id="283" r:id="rId31"/>
    <p:sldId id="284" r:id="rId32"/>
    <p:sldId id="285" r:id="rId33"/>
    <p:sldId id="286" r:id="rId34"/>
    <p:sldId id="287" r:id="rId35"/>
    <p:sldId id="288" r:id="rId36"/>
    <p:sldId id="289" r:id="rId37"/>
    <p:sldId id="296" r:id="rId38"/>
    <p:sldId id="290" r:id="rId39"/>
    <p:sldId id="291" r:id="rId40"/>
    <p:sldId id="292" r:id="rId41"/>
    <p:sldId id="293" r:id="rId42"/>
    <p:sldId id="297" r:id="rId43"/>
    <p:sldId id="298" r:id="rId44"/>
    <p:sldId id="299" r:id="rId45"/>
    <p:sldId id="300" r:id="rId46"/>
  </p:sldIdLst>
  <p:sldSz cx="9144000" cy="9145588"/>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66" autoAdjust="0"/>
    <p:restoredTop sz="97017" autoAdjust="0"/>
  </p:normalViewPr>
  <p:slideViewPr>
    <p:cSldViewPr>
      <p:cViewPr varScale="1">
        <p:scale>
          <a:sx n="50" d="100"/>
          <a:sy n="50" d="100"/>
        </p:scale>
        <p:origin x="-2010" y="-96"/>
      </p:cViewPr>
      <p:guideLst>
        <p:guide orient="horz" pos="2881"/>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841061"/>
            <a:ext cx="7772400" cy="1960374"/>
          </a:xfrm>
        </p:spPr>
        <p:txBody>
          <a:bodyPr/>
          <a:lstStyle/>
          <a:p>
            <a:r>
              <a:rPr lang="ru-RU"/>
              <a:t>Образец заголовка</a:t>
            </a:r>
          </a:p>
        </p:txBody>
      </p:sp>
      <p:sp>
        <p:nvSpPr>
          <p:cNvPr id="3" name="Подзаголовок 2"/>
          <p:cNvSpPr>
            <a:spLocks noGrp="1"/>
          </p:cNvSpPr>
          <p:nvPr>
            <p:ph type="subTitle" idx="1"/>
          </p:nvPr>
        </p:nvSpPr>
        <p:spPr>
          <a:xfrm>
            <a:off x="1371600" y="5182500"/>
            <a:ext cx="6400800" cy="233720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366248"/>
            <a:ext cx="2057400" cy="780338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366248"/>
            <a:ext cx="6019800" cy="78033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5876888"/>
            <a:ext cx="7772400" cy="181641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3876291"/>
            <a:ext cx="7772400" cy="200059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2133971"/>
            <a:ext cx="4038600" cy="60356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2133971"/>
            <a:ext cx="4038600" cy="60356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2047173"/>
            <a:ext cx="4040188" cy="8531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900337"/>
            <a:ext cx="4040188" cy="52692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2047173"/>
            <a:ext cx="4041775" cy="8531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2900337"/>
            <a:ext cx="4041775" cy="52692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364130"/>
            <a:ext cx="3008313" cy="1549669"/>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364131"/>
            <a:ext cx="5111750" cy="780550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913800"/>
            <a:ext cx="3008313" cy="62558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6401912"/>
            <a:ext cx="5486400" cy="7557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817175"/>
            <a:ext cx="5486400" cy="54873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7157693"/>
            <a:ext cx="5486400" cy="10733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B49CBCC-E9D9-4821-8ECE-5AF00DCD961A}"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F05431-FC7C-4AAA-9ACB-69AE9B34132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66247"/>
            <a:ext cx="8229600" cy="1524265"/>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2133971"/>
            <a:ext cx="8229600" cy="603566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8476606"/>
            <a:ext cx="2133600" cy="486918"/>
          </a:xfrm>
          <a:prstGeom prst="rect">
            <a:avLst/>
          </a:prstGeom>
        </p:spPr>
        <p:txBody>
          <a:bodyPr vert="horz" lIns="91440" tIns="45720" rIns="91440" bIns="45720" rtlCol="0" anchor="ctr"/>
          <a:lstStyle>
            <a:lvl1pPr algn="l">
              <a:defRPr sz="1200">
                <a:solidFill>
                  <a:schemeClr val="tx1">
                    <a:tint val="75000"/>
                  </a:schemeClr>
                </a:solidFill>
              </a:defRPr>
            </a:lvl1pPr>
          </a:lstStyle>
          <a:p>
            <a:fld id="{CB49CBCC-E9D9-4821-8ECE-5AF00DCD961A}" type="datetimeFigureOut">
              <a:rPr lang="ru-RU" smtClean="0"/>
              <a:pPr/>
              <a:t>27.04.2020</a:t>
            </a:fld>
            <a:endParaRPr lang="ru-RU"/>
          </a:p>
        </p:txBody>
      </p:sp>
      <p:sp>
        <p:nvSpPr>
          <p:cNvPr id="5" name="Нижний колонтитул 4"/>
          <p:cNvSpPr>
            <a:spLocks noGrp="1"/>
          </p:cNvSpPr>
          <p:nvPr>
            <p:ph type="ftr" sz="quarter" idx="3"/>
          </p:nvPr>
        </p:nvSpPr>
        <p:spPr>
          <a:xfrm>
            <a:off x="3124200" y="8476606"/>
            <a:ext cx="2895600" cy="48691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8476606"/>
            <a:ext cx="2133600" cy="486918"/>
          </a:xfrm>
          <a:prstGeom prst="rect">
            <a:avLst/>
          </a:prstGeom>
        </p:spPr>
        <p:txBody>
          <a:bodyPr vert="horz" lIns="91440" tIns="45720" rIns="91440" bIns="45720" rtlCol="0" anchor="ctr"/>
          <a:lstStyle>
            <a:lvl1pPr algn="r">
              <a:defRPr sz="1200">
                <a:solidFill>
                  <a:schemeClr val="tx1">
                    <a:tint val="75000"/>
                  </a:schemeClr>
                </a:solidFill>
              </a:defRPr>
            </a:lvl1pPr>
          </a:lstStyle>
          <a:p>
            <a:fld id="{3BF05431-FC7C-4AAA-9ACB-69AE9B34132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audio" Target="file:///C:\Users\User\Desktop\Unknown%20Artist%20-%20&#1057;&#1091;&#1075;&#1099;&#1096;%20&#1082;&#1072;&#1081;&#1090;&#1072;&#1074;&#1072;&#1079;&#1099;%20(minus).mp3" TargetMode="Externa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audio" Target="file:///C:\Users\User\Desktop\Unknown%20Artist%20-%20&#1057;&#1091;&#1075;&#1099;&#1096;%20&#1082;&#1072;&#1081;&#1090;&#1072;&#1074;&#1072;&#1079;&#1099;%20(minus).mp3"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2051720" y="251564"/>
            <a:ext cx="6768752" cy="5324535"/>
          </a:xfrm>
          <a:prstGeom prst="rect">
            <a:avLst/>
          </a:prstGeom>
          <a:noFill/>
        </p:spPr>
        <p:txBody>
          <a:bodyPr wrap="square" lIns="91440" tIns="45720" rIns="91440" bIns="45720">
            <a:spAutoFit/>
          </a:bodyPr>
          <a:lstStyle/>
          <a:p>
            <a:pPr algn="ctr"/>
            <a:r>
              <a:rPr lang="ru-RU" sz="1400" b="1" dirty="0" smtClean="0">
                <a:latin typeface="Times New Roman" pitchFamily="18" charset="0"/>
                <a:cs typeface="Times New Roman" pitchFamily="18" charset="0"/>
              </a:rPr>
              <a:t>Казан </a:t>
            </a:r>
            <a:r>
              <a:rPr lang="ru-RU" sz="1400" b="1" dirty="0" err="1" smtClean="0">
                <a:latin typeface="Times New Roman" pitchFamily="18" charset="0"/>
                <a:cs typeface="Times New Roman" pitchFamily="18" charset="0"/>
              </a:rPr>
              <a:t>шәһәре Мәскәү районының </a:t>
            </a:r>
            <a:r>
              <a:rPr lang="ru-RU" sz="1400" b="1" dirty="0" smtClean="0">
                <a:latin typeface="Times New Roman" pitchFamily="18" charset="0"/>
                <a:cs typeface="Times New Roman" pitchFamily="18" charset="0"/>
              </a:rPr>
              <a:t>“Татар </a:t>
            </a:r>
            <a:r>
              <a:rPr lang="ru-RU" sz="1400" b="1" dirty="0" err="1" smtClean="0">
                <a:latin typeface="Times New Roman" pitchFamily="18" charset="0"/>
                <a:cs typeface="Times New Roman" pitchFamily="18" charset="0"/>
              </a:rPr>
              <a:t>телендә тәрбия һәм белем</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бирүче </a:t>
            </a:r>
            <a:r>
              <a:rPr lang="ru-RU" sz="1400" b="1" dirty="0" smtClean="0">
                <a:latin typeface="Times New Roman" pitchFamily="18" charset="0"/>
                <a:cs typeface="Times New Roman" pitchFamily="18" charset="0"/>
              </a:rPr>
              <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294 </a:t>
            </a:r>
            <a:r>
              <a:rPr lang="ru-RU" sz="1400" b="1" dirty="0" err="1" smtClean="0">
                <a:latin typeface="Times New Roman" pitchFamily="18" charset="0"/>
                <a:cs typeface="Times New Roman" pitchFamily="18" charset="0"/>
              </a:rPr>
              <a:t>нче</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номерлы</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катнаш</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төрдәге балалар</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бакчасы</a:t>
            </a:r>
            <a:r>
              <a:rPr lang="ru-RU" sz="1400" b="1" dirty="0" smtClean="0">
                <a:latin typeface="Times New Roman" pitchFamily="18" charset="0"/>
                <a:cs typeface="Times New Roman" pitchFamily="18" charset="0"/>
              </a:rPr>
              <a:t>” </a:t>
            </a:r>
            <a:br>
              <a:rPr lang="ru-RU" sz="1400" b="1" dirty="0" smtClean="0">
                <a:latin typeface="Times New Roman" pitchFamily="18" charset="0"/>
                <a:cs typeface="Times New Roman" pitchFamily="18" charset="0"/>
              </a:rPr>
            </a:br>
            <a:r>
              <a:rPr lang="ru-RU" sz="1400" b="1" dirty="0" err="1" smtClean="0">
                <a:latin typeface="Times New Roman" pitchFamily="18" charset="0"/>
                <a:cs typeface="Times New Roman" pitchFamily="18" charset="0"/>
              </a:rPr>
              <a:t>муниципаль</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автономияле</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мәктәпкәчә белем</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бирү учреждениесе</a:t>
            </a:r>
            <a:r>
              <a:rPr lang="ru-RU" sz="1400" b="1" dirty="0" smtClean="0">
                <a:latin typeface="Times New Roman" pitchFamily="18" charset="0"/>
                <a:cs typeface="Times New Roman" pitchFamily="18" charset="0"/>
              </a:rPr>
              <a:t> </a:t>
            </a:r>
            <a:r>
              <a:rPr lang="ru-RU" sz="1400" dirty="0"/>
              <a:t> </a:t>
            </a:r>
            <a:r>
              <a:rPr lang="tt-RU" sz="1400" dirty="0"/>
              <a:t>     </a:t>
            </a:r>
            <a:endParaRPr lang="tt-RU" sz="1400" dirty="0" smtClean="0"/>
          </a:p>
          <a:p>
            <a:pPr algn="ctr"/>
            <a:endParaRPr lang="tt-RU" sz="1400" dirty="0" smtClean="0"/>
          </a:p>
          <a:p>
            <a:pPr algn="ctr"/>
            <a:endParaRPr lang="tt-RU" sz="1400" dirty="0" smtClean="0"/>
          </a:p>
          <a:p>
            <a:pPr algn="ctr"/>
            <a:endParaRPr lang="tt-RU" sz="1400" dirty="0" smtClean="0"/>
          </a:p>
          <a:p>
            <a:pPr algn="ctr"/>
            <a:endParaRPr lang="tt-RU" sz="1400" dirty="0" smtClean="0"/>
          </a:p>
          <a:p>
            <a:pPr algn="ctr"/>
            <a:endParaRPr lang="tt-RU" sz="1400" dirty="0" smtClean="0"/>
          </a:p>
          <a:p>
            <a:pPr algn="ctr"/>
            <a:endParaRPr lang="ru-RU" dirty="0"/>
          </a:p>
          <a:p>
            <a:pPr algn="ctr"/>
            <a:r>
              <a:rPr lang="tt-RU" dirty="0"/>
              <a:t>Бөек Җиңүнең </a:t>
            </a:r>
            <a:r>
              <a:rPr lang="tt-RU" dirty="0" smtClean="0"/>
              <a:t>75 </a:t>
            </a:r>
            <a:r>
              <a:rPr lang="tt-RU" dirty="0"/>
              <a:t>елына </a:t>
            </a:r>
            <a:r>
              <a:rPr lang="tt-RU" dirty="0" smtClean="0"/>
              <a:t>багышлана</a:t>
            </a:r>
          </a:p>
          <a:p>
            <a:pPr algn="ctr"/>
            <a:endParaRPr lang="ru-RU" dirty="0"/>
          </a:p>
          <a:p>
            <a:pPr algn="ctr"/>
            <a:r>
              <a:rPr lang="tt-RU" sz="2800" b="1" dirty="0"/>
              <a:t> Кадерле әтиебез син</a:t>
            </a:r>
            <a:br>
              <a:rPr lang="tt-RU" sz="2800" b="1" dirty="0"/>
            </a:br>
            <a:r>
              <a:rPr lang="tt-RU" sz="2800" b="1" dirty="0"/>
              <a:t>безнең күңелләрдә</a:t>
            </a:r>
            <a:br>
              <a:rPr lang="tt-RU" sz="2800" b="1" dirty="0"/>
            </a:br>
            <a:r>
              <a:rPr lang="tt-RU" sz="2800" b="1" dirty="0"/>
              <a:t>мәңге  </a:t>
            </a:r>
            <a:r>
              <a:rPr lang="tt-RU" sz="2800" b="1" dirty="0" smtClean="0"/>
              <a:t>яшисең</a:t>
            </a:r>
            <a:endParaRPr lang="ru-RU" sz="2800" b="1" dirty="0"/>
          </a:p>
          <a:p>
            <a:pPr algn="ctr"/>
            <a:r>
              <a:rPr lang="tt-RU" dirty="0"/>
              <a:t>(10.10.1925-22.07.1999.)</a:t>
            </a:r>
            <a:endParaRPr lang="ru-RU" dirty="0"/>
          </a:p>
          <a:p>
            <a:pPr algn="ctr"/>
            <a:r>
              <a:rPr lang="tt-RU" dirty="0"/>
              <a:t>                 </a:t>
            </a:r>
            <a:endParaRPr lang="ru-RU" dirty="0"/>
          </a:p>
          <a:p>
            <a:r>
              <a:rPr lang="tt-RU" dirty="0"/>
              <a:t> </a:t>
            </a:r>
            <a:endParaRPr lang="ru-RU" dirty="0"/>
          </a:p>
          <a:p>
            <a:pPr algn="r"/>
            <a:r>
              <a:rPr lang="tt-RU" dirty="0"/>
              <a:t>Хөсәенова Илсөяр Зиннәт кызы</a:t>
            </a:r>
            <a:endParaRPr lang="ru-RU" dirty="0"/>
          </a:p>
          <a:p>
            <a:r>
              <a:rPr lang="tt-RU" dirty="0"/>
              <a:t> </a:t>
            </a:r>
            <a:endParaRPr lang="ru-RU" dirty="0"/>
          </a:p>
        </p:txBody>
      </p:sp>
    </p:spTree>
  </p:cSld>
  <p:clrMapOvr>
    <a:masterClrMapping/>
  </p:clrMapOvr>
  <p:transition advTm="4353"/>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6.jpg"/>
          <p:cNvPicPr>
            <a:picLocks noChangeAspect="1"/>
          </p:cNvPicPr>
          <p:nvPr/>
        </p:nvPicPr>
        <p:blipFill>
          <a:blip r:embed="rId2" cstate="print"/>
          <a:stretch>
            <a:fillRect/>
          </a:stretch>
        </p:blipFill>
        <p:spPr>
          <a:xfrm>
            <a:off x="-1" y="0"/>
            <a:ext cx="4788025" cy="9145588"/>
          </a:xfrm>
          <a:prstGeom prst="rect">
            <a:avLst/>
          </a:prstGeom>
        </p:spPr>
      </p:pic>
      <p:pic>
        <p:nvPicPr>
          <p:cNvPr id="3" name="Рисунок 2" descr="4.jpg"/>
          <p:cNvPicPr>
            <a:picLocks noChangeAspect="1"/>
          </p:cNvPicPr>
          <p:nvPr/>
        </p:nvPicPr>
        <p:blipFill>
          <a:blip r:embed="rId3" cstate="print"/>
          <a:stretch>
            <a:fillRect/>
          </a:stretch>
        </p:blipFill>
        <p:spPr>
          <a:xfrm>
            <a:off x="4644008" y="0"/>
            <a:ext cx="4499992" cy="9145588"/>
          </a:xfrm>
          <a:prstGeom prst="rect">
            <a:avLst/>
          </a:prstGeom>
        </p:spPr>
      </p:pic>
    </p:spTree>
  </p:cSld>
  <p:clrMapOvr>
    <a:masterClrMapping/>
  </p:clrMapOvr>
  <p:transition advTm="5413"/>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123728" y="686477"/>
            <a:ext cx="6624736"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1944елның февраленнән 1945елның июненә кадәр 3нче укчы полкта укчы булып тагын сугышка керә.</a:t>
            </a:r>
            <a:endParaRPr kumimoji="0" lang="ru-RU" sz="1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1944 елның маенда комсомол(ВЛКСМ)сафларына кабул ителә.Комсомол билет №21035847. </a:t>
            </a:r>
            <a:endParaRPr kumimoji="0" lang="tt-RU"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	Белорусия фронтында Гомель белән Могилев шәһәрләре арасындагы көчле  сугышларда катнаша. Андагы авыллардагы тырпаеп торган мичләрнең генә калуы турында бик еш исенә төшерә иде әтием,дип искә ала уртанчы апам Гәүһәрия.</a:t>
            </a:r>
          </a:p>
          <a:p>
            <a:pPr marL="0" marR="0" lvl="0" indent="0" algn="just" defTabSz="914400" rtl="0" eaLnBrk="0" fontAlgn="base" latinLnBrk="0" hangingPunct="0">
              <a:lnSpc>
                <a:spcPct val="100000"/>
              </a:lnSpc>
              <a:spcBef>
                <a:spcPct val="0"/>
              </a:spcBef>
              <a:spcAft>
                <a:spcPct val="0"/>
              </a:spcAft>
              <a:buClrTx/>
              <a:buSzTx/>
              <a:buFontTx/>
              <a:buNone/>
              <a:tabLst/>
            </a:pPr>
            <a:r>
              <a:rPr lang="tt-RU" dirty="0">
                <a:latin typeface="Calibri" pitchFamily="34" charset="0"/>
                <a:ea typeface="Times New Roman" pitchFamily="18" charset="0"/>
                <a:cs typeface="Times New Roman" pitchFamily="18" charset="0"/>
              </a:rPr>
              <a:t>	</a:t>
            </a:r>
            <a:r>
              <a:rPr kumimoji="0" lang="tt-RU"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1944елның 24 июнендә  тагын сул аягы яраланып (снаряд  кыйпылчыгы кереп) госптитальдә дәвалана.</a:t>
            </a:r>
            <a:r>
              <a:rPr kumimoji="0" lang="ru-RU" sz="1000" b="0" i="0" u="none" strike="noStrike" cap="none" normalizeH="0" baseline="0" dirty="0">
                <a:ln>
                  <a:noFill/>
                </a:ln>
                <a:solidFill>
                  <a:schemeClr val="tx1"/>
                </a:solidFill>
                <a:effectLst/>
                <a:latin typeface="Arial" pitchFamily="34" charset="0"/>
                <a:cs typeface="Arial" pitchFamily="34" charset="0"/>
              </a:rPr>
              <a:t> </a:t>
            </a:r>
            <a:endParaRPr kumimoji="0" lang="ru-RU"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14024"/>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1907704" y="2203512"/>
            <a:ext cx="424847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sz="24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1945 елның августын-нан 1949 елның октябренә кадәр 96890 хәрби частьта -писарь.</a:t>
            </a:r>
            <a:endParaRPr kumimoji="0" lang="tt-RU" sz="32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5335"/>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1763688" y="2844602"/>
            <a:ext cx="547260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a:t>
            </a:r>
            <a:r>
              <a:rPr kumimoji="0" lang="tt-RU" sz="20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1945 елның июненнән 1945елның августенә кадәр 100 ЗСП –укчы.</a:t>
            </a:r>
            <a:endParaRPr lang="ru-RU" sz="1050" dirty="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tt-RU" sz="2000" b="0"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Сугыш тәмамланганнан соң хәрби хезмәттә үзен дисциплиналы,хәрби һәм патриотик яктан яхшы итеп күрсәткәне өчен туганнары,әти-әнисе белән күрешү өчен 1948 елның кышында кыска вакытлы отпуск бирәләр.</a:t>
            </a:r>
            <a:r>
              <a:rPr kumimoji="0" lang="ru-RU" sz="1050" b="0" i="0" u="none" strike="noStrike" cap="none" normalizeH="0" baseline="0" dirty="0">
                <a:ln>
                  <a:noFill/>
                </a:ln>
                <a:solidFill>
                  <a:schemeClr val="tx1"/>
                </a:solidFill>
                <a:effectLst/>
                <a:latin typeface="Arial" pitchFamily="34" charset="0"/>
                <a:cs typeface="Arial" pitchFamily="34" charset="0"/>
              </a:rPr>
              <a:t> </a:t>
            </a:r>
            <a:endParaRPr kumimoji="0" lang="ru-RU"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11045"/>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2" name="Рисунок 1" descr="1.jpg"/>
          <p:cNvPicPr>
            <a:picLocks noChangeAspect="1"/>
          </p:cNvPicPr>
          <p:nvPr/>
        </p:nvPicPr>
        <p:blipFill>
          <a:blip r:embed="rId3" cstate="print"/>
          <a:stretch>
            <a:fillRect/>
          </a:stretch>
        </p:blipFill>
        <p:spPr>
          <a:xfrm>
            <a:off x="5652120" y="468337"/>
            <a:ext cx="2339752" cy="7488833"/>
          </a:xfrm>
          <a:prstGeom prst="rect">
            <a:avLst/>
          </a:prstGeom>
        </p:spPr>
      </p:pic>
    </p:spTree>
  </p:cSld>
  <p:clrMapOvr>
    <a:masterClrMapping/>
  </p:clrMapOvr>
  <p:transition advTm="4711"/>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51520" y="794177"/>
            <a:ext cx="813690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sz="2800" b="0" i="0" u="none" strike="noStrike" cap="none" normalizeH="0" baseline="0" dirty="0">
                <a:ln>
                  <a:noFill/>
                </a:ln>
                <a:solidFill>
                  <a:schemeClr val="bg1"/>
                </a:solidFill>
                <a:effectLst/>
                <a:latin typeface="Calibri" pitchFamily="34" charset="0"/>
                <a:ea typeface="Calibri" pitchFamily="34" charset="0"/>
                <a:cs typeface="Times New Roman" pitchFamily="18" charset="0"/>
              </a:rPr>
              <a:t>	1950 елның январеннән 1950 елның июненә кадәр 96890 хәрби частьта отделение командиры булып хезмәт итә. </a:t>
            </a:r>
            <a:endParaRPr kumimoji="0" lang="ru-RU" sz="1200" b="0" i="0" u="none" strike="noStrike" cap="none" normalizeH="0" baseline="0" dirty="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2800" b="0" i="0" u="none" strike="noStrike" cap="none" normalizeH="0" baseline="0" dirty="0">
                <a:ln>
                  <a:noFill/>
                </a:ln>
                <a:solidFill>
                  <a:schemeClr val="bg1"/>
                </a:solidFill>
                <a:effectLst/>
                <a:latin typeface="Calibri" pitchFamily="34" charset="0"/>
                <a:ea typeface="Calibri" pitchFamily="34" charset="0"/>
                <a:cs typeface="Times New Roman" pitchFamily="18" charset="0"/>
              </a:rPr>
              <a:t>	1950елның 14 июнендә 96887 хәрби частьтан өлкән сержант дәрәҗәсендә хәрби хезмәттән запаска туктый.</a:t>
            </a:r>
            <a:endParaRPr kumimoji="0" lang="tt-RU" sz="3600" b="0" i="0" u="none" strike="noStrike" cap="none" normalizeH="0" baseline="0" dirty="0">
              <a:ln>
                <a:noFill/>
              </a:ln>
              <a:solidFill>
                <a:schemeClr val="bg1"/>
              </a:solidFill>
              <a:effectLst/>
              <a:latin typeface="Arial" pitchFamily="34" charset="0"/>
              <a:cs typeface="Arial" pitchFamily="34" charset="0"/>
            </a:endParaRPr>
          </a:p>
        </p:txBody>
      </p:sp>
    </p:spTree>
  </p:cSld>
  <p:clrMapOvr>
    <a:masterClrMapping/>
  </p:clrMapOvr>
  <p:transition advTm="7738"/>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Tree>
  </p:cSld>
  <p:clrMapOvr>
    <a:masterClrMapping/>
  </p:clrMapOvr>
  <p:transition advTm="9407"/>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Tm="19890"/>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547664" y="1116410"/>
            <a:ext cx="6192688" cy="71340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Хөкүмәтебезңең бүләкләре.</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Орден  Отечественной войны 2степени -1985             </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Медаль “За боевые заслуги”-1945</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Медаль “За победу над Германией”-1945</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 “За победу над Германией”-1946</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Медаль”За боевыые заслуги”-1948</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Медаль”ХХХ лет Советской Армии иФлота”-1948</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Знак”25 лет победы в великой отечественной войне”-70</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“Бронзовый медаль за достигнутые успехи в развитии народного хозяйства СССР”-1972</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 “30 лет победы в великой отечественной войне 1941-1945 г.г.”-1976</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 “50 лет вооруженных сил СССР”-1976</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 “60 лет вооруженных сил СССР”-1979</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Медаль”Ветеран труда” белән бүләкләнә.-1986</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 “70 лет вооруженных сил СССР”-1989</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Медаль “50 лет победы в великой отечественной войне 1941-1945г.г.”-1994</a:t>
            </a:r>
            <a:endParaRPr kumimoji="0" lang="tt-RU" sz="2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t-RU" sz="2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Медаль Жукова-1996</a:t>
            </a:r>
            <a:r>
              <a:rPr kumimoji="0" lang="ru-RU" sz="800" b="0" i="0" u="none" strike="noStrike" cap="none" normalizeH="0" baseline="0" dirty="0">
                <a:ln>
                  <a:noFill/>
                </a:ln>
                <a:solidFill>
                  <a:schemeClr val="tx1"/>
                </a:solidFill>
                <a:effectLst/>
                <a:latin typeface="Arial" pitchFamily="34" charset="0"/>
                <a:cs typeface="Arial" pitchFamily="34" charset="0"/>
              </a:rPr>
              <a:t> </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20031"/>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0" b="10000"/>
          </a:stretch>
        </a:blipFill>
        <a:effectLst/>
      </p:bgPr>
    </p:bg>
    <p:spTree>
      <p:nvGrpSpPr>
        <p:cNvPr id="1" name=""/>
        <p:cNvGrpSpPr/>
        <p:nvPr/>
      </p:nvGrpSpPr>
      <p:grpSpPr>
        <a:xfrm>
          <a:off x="0" y="0"/>
          <a:ext cx="0" cy="0"/>
          <a:chOff x="0" y="0"/>
          <a:chExt cx="0" cy="0"/>
        </a:xfrm>
      </p:grpSpPr>
    </p:spTree>
  </p:cSld>
  <p:clrMapOvr>
    <a:masterClrMapping/>
  </p:clrMapOvr>
  <p:transition advTm="7301"/>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2" name="Рисунок 1" descr="5.jpg"/>
          <p:cNvPicPr>
            <a:picLocks noChangeAspect="1"/>
          </p:cNvPicPr>
          <p:nvPr/>
        </p:nvPicPr>
        <p:blipFill>
          <a:blip r:embed="rId3" cstate="print"/>
          <a:stretch>
            <a:fillRect/>
          </a:stretch>
        </p:blipFill>
        <p:spPr>
          <a:xfrm>
            <a:off x="5796136" y="396330"/>
            <a:ext cx="2992719" cy="7057535"/>
          </a:xfrm>
          <a:prstGeom prst="rect">
            <a:avLst/>
          </a:prstGeom>
        </p:spPr>
      </p:pic>
      <p:sp>
        <p:nvSpPr>
          <p:cNvPr id="3" name="Прямоугольник 2"/>
          <p:cNvSpPr/>
          <p:nvPr/>
        </p:nvSpPr>
        <p:spPr>
          <a:xfrm>
            <a:off x="2195736" y="1476450"/>
            <a:ext cx="3312368" cy="1656184"/>
          </a:xfrm>
          <a:prstGeom prst="rect">
            <a:avLst/>
          </a:prstGeom>
          <a:solidFill>
            <a:srgbClr val="C00000">
              <a:alpha val="0"/>
            </a:srgbClr>
          </a:solidFill>
          <a:ln>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2800" b="1" dirty="0" smtClean="0">
                <a:solidFill>
                  <a:schemeClr val="tx1"/>
                </a:solidFill>
                <a:latin typeface="Calibri" pitchFamily="34" charset="0"/>
                <a:ea typeface="Calibri" pitchFamily="34" charset="0"/>
                <a:cs typeface="Times New Roman" pitchFamily="18" charset="0"/>
              </a:rPr>
              <a:t>Нигъмәтуллин Зиннәтулла  Нигъмәтулла улы </a:t>
            </a:r>
            <a:endParaRPr lang="ru-RU" sz="2800" b="1" dirty="0">
              <a:solidFill>
                <a:schemeClr val="tx1"/>
              </a:solidFill>
            </a:endParaRPr>
          </a:p>
        </p:txBody>
      </p:sp>
    </p:spTree>
  </p:cSld>
  <p:clrMapOvr>
    <a:masterClrMapping/>
  </p:clrMapOvr>
  <p:transition advTm="2730"/>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26 а.jpg"/>
          <p:cNvPicPr>
            <a:picLocks noChangeAspect="1"/>
          </p:cNvPicPr>
          <p:nvPr/>
        </p:nvPicPr>
        <p:blipFill>
          <a:blip r:embed="rId2" cstate="print"/>
          <a:stretch>
            <a:fillRect/>
          </a:stretch>
        </p:blipFill>
        <p:spPr>
          <a:xfrm>
            <a:off x="1691680" y="468338"/>
            <a:ext cx="5614416" cy="3968496"/>
          </a:xfrm>
          <a:prstGeom prst="rect">
            <a:avLst/>
          </a:prstGeom>
        </p:spPr>
      </p:pic>
      <p:pic>
        <p:nvPicPr>
          <p:cNvPr id="3" name="Рисунок 2" descr="26 б.jpg"/>
          <p:cNvPicPr>
            <a:picLocks noChangeAspect="1"/>
          </p:cNvPicPr>
          <p:nvPr/>
        </p:nvPicPr>
        <p:blipFill>
          <a:blip r:embed="rId3" cstate="print"/>
          <a:stretch>
            <a:fillRect/>
          </a:stretch>
        </p:blipFill>
        <p:spPr>
          <a:xfrm>
            <a:off x="1691680" y="4284762"/>
            <a:ext cx="5440680" cy="3973068"/>
          </a:xfrm>
          <a:prstGeom prst="rect">
            <a:avLst/>
          </a:prstGeom>
        </p:spPr>
      </p:pic>
    </p:spTree>
  </p:cSld>
  <p:clrMapOvr>
    <a:masterClrMapping/>
  </p:clrMapOvr>
  <p:transition advTm="5881"/>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12 2а.jpg"/>
          <p:cNvPicPr>
            <a:picLocks noChangeAspect="1"/>
          </p:cNvPicPr>
          <p:nvPr/>
        </p:nvPicPr>
        <p:blipFill>
          <a:blip r:embed="rId2" cstate="print"/>
          <a:stretch>
            <a:fillRect/>
          </a:stretch>
        </p:blipFill>
        <p:spPr>
          <a:xfrm>
            <a:off x="0" y="0"/>
            <a:ext cx="7164288" cy="4478374"/>
          </a:xfrm>
          <a:prstGeom prst="rect">
            <a:avLst/>
          </a:prstGeom>
        </p:spPr>
      </p:pic>
      <p:pic>
        <p:nvPicPr>
          <p:cNvPr id="3" name="Рисунок 2" descr="12.jpg"/>
          <p:cNvPicPr>
            <a:picLocks noChangeAspect="1"/>
          </p:cNvPicPr>
          <p:nvPr/>
        </p:nvPicPr>
        <p:blipFill>
          <a:blip r:embed="rId3" cstate="print"/>
          <a:stretch>
            <a:fillRect/>
          </a:stretch>
        </p:blipFill>
        <p:spPr>
          <a:xfrm>
            <a:off x="2195737" y="4525760"/>
            <a:ext cx="6948264" cy="4619828"/>
          </a:xfrm>
          <a:prstGeom prst="rect">
            <a:avLst/>
          </a:prstGeom>
        </p:spPr>
      </p:pic>
    </p:spTree>
  </p:cSld>
  <p:clrMapOvr>
    <a:masterClrMapping/>
  </p:clrMapOvr>
  <p:transition advTm="5507"/>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18.jpg"/>
          <p:cNvPicPr>
            <a:picLocks noChangeAspect="1"/>
          </p:cNvPicPr>
          <p:nvPr/>
        </p:nvPicPr>
        <p:blipFill>
          <a:blip r:embed="rId2" cstate="print"/>
          <a:stretch>
            <a:fillRect/>
          </a:stretch>
        </p:blipFill>
        <p:spPr>
          <a:xfrm>
            <a:off x="2442493" y="0"/>
            <a:ext cx="6701507" cy="4428778"/>
          </a:xfrm>
          <a:prstGeom prst="rect">
            <a:avLst/>
          </a:prstGeom>
        </p:spPr>
      </p:pic>
      <p:pic>
        <p:nvPicPr>
          <p:cNvPr id="4" name="Рисунок 3" descr="24.jpg"/>
          <p:cNvPicPr>
            <a:picLocks noChangeAspect="1"/>
          </p:cNvPicPr>
          <p:nvPr/>
        </p:nvPicPr>
        <p:blipFill>
          <a:blip r:embed="rId3" cstate="print"/>
          <a:stretch>
            <a:fillRect/>
          </a:stretch>
        </p:blipFill>
        <p:spPr>
          <a:xfrm>
            <a:off x="0" y="4419605"/>
            <a:ext cx="6516216" cy="4725983"/>
          </a:xfrm>
          <a:prstGeom prst="rect">
            <a:avLst/>
          </a:prstGeom>
        </p:spPr>
      </p:pic>
    </p:spTree>
  </p:cSld>
  <p:clrMapOvr>
    <a:masterClrMapping/>
  </p:clrMapOvr>
  <p:transition advTm="6116"/>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27 а.jpg"/>
          <p:cNvPicPr>
            <a:picLocks noChangeAspect="1"/>
          </p:cNvPicPr>
          <p:nvPr/>
        </p:nvPicPr>
        <p:blipFill>
          <a:blip r:embed="rId2" cstate="print"/>
          <a:stretch>
            <a:fillRect/>
          </a:stretch>
        </p:blipFill>
        <p:spPr>
          <a:xfrm>
            <a:off x="2585556" y="4572794"/>
            <a:ext cx="6558444" cy="4572794"/>
          </a:xfrm>
          <a:prstGeom prst="rect">
            <a:avLst/>
          </a:prstGeom>
        </p:spPr>
      </p:pic>
      <p:pic>
        <p:nvPicPr>
          <p:cNvPr id="3" name="Рисунок 2" descr="27 б.jpg"/>
          <p:cNvPicPr>
            <a:picLocks noChangeAspect="1"/>
          </p:cNvPicPr>
          <p:nvPr/>
        </p:nvPicPr>
        <p:blipFill>
          <a:blip r:embed="rId3" cstate="print"/>
          <a:stretch>
            <a:fillRect/>
          </a:stretch>
        </p:blipFill>
        <p:spPr>
          <a:xfrm>
            <a:off x="-1" y="0"/>
            <a:ext cx="6565389" cy="4716810"/>
          </a:xfrm>
          <a:prstGeom prst="rect">
            <a:avLst/>
          </a:prstGeom>
        </p:spPr>
      </p:pic>
    </p:spTree>
  </p:cSld>
  <p:clrMapOvr>
    <a:masterClrMapping/>
  </p:clrMapOvr>
  <p:transition advTm="6069"/>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20.jpg"/>
          <p:cNvPicPr>
            <a:picLocks noChangeAspect="1"/>
          </p:cNvPicPr>
          <p:nvPr/>
        </p:nvPicPr>
        <p:blipFill>
          <a:blip r:embed="rId2" cstate="print"/>
          <a:stretch>
            <a:fillRect/>
          </a:stretch>
        </p:blipFill>
        <p:spPr>
          <a:xfrm>
            <a:off x="-1" y="0"/>
            <a:ext cx="6388627" cy="4356770"/>
          </a:xfrm>
          <a:prstGeom prst="rect">
            <a:avLst/>
          </a:prstGeom>
        </p:spPr>
      </p:pic>
      <p:pic>
        <p:nvPicPr>
          <p:cNvPr id="3" name="Рисунок 2" descr="22.jpg"/>
          <p:cNvPicPr>
            <a:picLocks noChangeAspect="1"/>
          </p:cNvPicPr>
          <p:nvPr/>
        </p:nvPicPr>
        <p:blipFill>
          <a:blip r:embed="rId3" cstate="print"/>
          <a:stretch>
            <a:fillRect/>
          </a:stretch>
        </p:blipFill>
        <p:spPr>
          <a:xfrm>
            <a:off x="2191429" y="4356770"/>
            <a:ext cx="6952572" cy="4788818"/>
          </a:xfrm>
          <a:prstGeom prst="rect">
            <a:avLst/>
          </a:prstGeom>
        </p:spPr>
      </p:pic>
    </p:spTree>
  </p:cSld>
  <p:clrMapOvr>
    <a:masterClrMapping/>
  </p:clrMapOvr>
  <p:transition advTm="6614"/>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19.jpg"/>
          <p:cNvPicPr>
            <a:picLocks noChangeAspect="1"/>
          </p:cNvPicPr>
          <p:nvPr/>
        </p:nvPicPr>
        <p:blipFill>
          <a:blip r:embed="rId2" cstate="print"/>
          <a:stretch>
            <a:fillRect/>
          </a:stretch>
        </p:blipFill>
        <p:spPr>
          <a:xfrm>
            <a:off x="2138787" y="4788818"/>
            <a:ext cx="7005213" cy="4356770"/>
          </a:xfrm>
          <a:prstGeom prst="rect">
            <a:avLst/>
          </a:prstGeom>
        </p:spPr>
      </p:pic>
      <p:pic>
        <p:nvPicPr>
          <p:cNvPr id="3" name="Рисунок 2" descr="28.jpg"/>
          <p:cNvPicPr>
            <a:picLocks noChangeAspect="1"/>
          </p:cNvPicPr>
          <p:nvPr/>
        </p:nvPicPr>
        <p:blipFill>
          <a:blip r:embed="rId3" cstate="print"/>
          <a:stretch>
            <a:fillRect/>
          </a:stretch>
        </p:blipFill>
        <p:spPr>
          <a:xfrm>
            <a:off x="-1" y="0"/>
            <a:ext cx="6863599" cy="4788818"/>
          </a:xfrm>
          <a:prstGeom prst="rect">
            <a:avLst/>
          </a:prstGeom>
        </p:spPr>
      </p:pic>
    </p:spTree>
  </p:cSld>
  <p:clrMapOvr>
    <a:masterClrMapping/>
  </p:clrMapOvr>
  <p:transition advTm="6224"/>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21.jpg"/>
          <p:cNvPicPr>
            <a:picLocks noChangeAspect="1"/>
          </p:cNvPicPr>
          <p:nvPr/>
        </p:nvPicPr>
        <p:blipFill>
          <a:blip r:embed="rId2" cstate="print"/>
          <a:stretch>
            <a:fillRect/>
          </a:stretch>
        </p:blipFill>
        <p:spPr>
          <a:xfrm>
            <a:off x="-1" y="0"/>
            <a:ext cx="6516217" cy="4743200"/>
          </a:xfrm>
          <a:prstGeom prst="rect">
            <a:avLst/>
          </a:prstGeom>
        </p:spPr>
      </p:pic>
      <p:pic>
        <p:nvPicPr>
          <p:cNvPr id="3" name="Рисунок 2" descr="23.jpg"/>
          <p:cNvPicPr>
            <a:picLocks noChangeAspect="1"/>
          </p:cNvPicPr>
          <p:nvPr/>
        </p:nvPicPr>
        <p:blipFill>
          <a:blip r:embed="rId3" cstate="print"/>
          <a:stretch>
            <a:fillRect/>
          </a:stretch>
        </p:blipFill>
        <p:spPr>
          <a:xfrm>
            <a:off x="2915816" y="4691772"/>
            <a:ext cx="6228184" cy="4453816"/>
          </a:xfrm>
          <a:prstGeom prst="rect">
            <a:avLst/>
          </a:prstGeom>
        </p:spPr>
      </p:pic>
    </p:spTree>
  </p:cSld>
  <p:clrMapOvr>
    <a:masterClrMapping/>
  </p:clrMapOvr>
  <p:transition advTm="6677"/>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9000" b="9000"/>
          </a:stretch>
        </a:blipFill>
        <a:effectLst/>
      </p:bgPr>
    </p:bg>
    <p:spTree>
      <p:nvGrpSpPr>
        <p:cNvPr id="1" name=""/>
        <p:cNvGrpSpPr/>
        <p:nvPr/>
      </p:nvGrpSpPr>
      <p:grpSpPr>
        <a:xfrm>
          <a:off x="0" y="0"/>
          <a:ext cx="0" cy="0"/>
          <a:chOff x="0" y="0"/>
          <a:chExt cx="0" cy="0"/>
        </a:xfrm>
      </p:grpSpPr>
    </p:spTree>
  </p:cSld>
  <p:clrMapOvr>
    <a:masterClrMapping/>
  </p:clrMapOvr>
  <p:transition advTm="6131"/>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000" b="5000"/>
          </a:stretch>
        </a:blipFill>
        <a:effectLst/>
      </p:bgPr>
    </p:bg>
    <p:spTree>
      <p:nvGrpSpPr>
        <p:cNvPr id="1" name=""/>
        <p:cNvGrpSpPr/>
        <p:nvPr/>
      </p:nvGrpSpPr>
      <p:grpSpPr>
        <a:xfrm>
          <a:off x="0" y="0"/>
          <a:ext cx="0" cy="0"/>
          <a:chOff x="0" y="0"/>
          <a:chExt cx="0" cy="0"/>
        </a:xfrm>
      </p:grpSpPr>
    </p:spTree>
  </p:cSld>
  <p:clrMapOvr>
    <a:masterClrMapping/>
  </p:clrMapOvr>
  <p:transition advTm="6833"/>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10000" b="10000"/>
          </a:stretch>
        </a:blipFill>
        <a:effectLst/>
      </p:bgPr>
    </p:bg>
    <p:spTree>
      <p:nvGrpSpPr>
        <p:cNvPr id="1" name=""/>
        <p:cNvGrpSpPr/>
        <p:nvPr/>
      </p:nvGrpSpPr>
      <p:grpSpPr>
        <a:xfrm>
          <a:off x="0" y="0"/>
          <a:ext cx="0" cy="0"/>
          <a:chOff x="0" y="0"/>
          <a:chExt cx="0" cy="0"/>
        </a:xfrm>
      </p:grpSpPr>
    </p:spTree>
  </p:cSld>
  <p:clrMapOvr>
    <a:masterClrMapping/>
  </p:clrMapOvr>
  <p:transition advTm="7472"/>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Tm="4555"/>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9000" r="9000"/>
          </a:stretch>
        </a:blipFill>
        <a:effectLst/>
      </p:bgPr>
    </p:bg>
    <p:spTree>
      <p:nvGrpSpPr>
        <p:cNvPr id="1" name=""/>
        <p:cNvGrpSpPr/>
        <p:nvPr/>
      </p:nvGrpSpPr>
      <p:grpSpPr>
        <a:xfrm>
          <a:off x="0" y="0"/>
          <a:ext cx="0" cy="0"/>
          <a:chOff x="0" y="0"/>
          <a:chExt cx="0" cy="0"/>
        </a:xfrm>
      </p:grpSpPr>
    </p:spTree>
  </p:cSld>
  <p:clrMapOvr>
    <a:masterClrMapping/>
  </p:clrMapOvr>
  <p:transition advTm="10951"/>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Tree>
  </p:cSld>
  <p:clrMapOvr>
    <a:masterClrMapping/>
  </p:clrMapOvr>
  <p:transition advTm="4555"/>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Рисунок 2" descr="33.jpg"/>
          <p:cNvPicPr>
            <a:picLocks noChangeAspect="1"/>
          </p:cNvPicPr>
          <p:nvPr/>
        </p:nvPicPr>
        <p:blipFill>
          <a:blip r:embed="rId2" cstate="print"/>
          <a:stretch>
            <a:fillRect/>
          </a:stretch>
        </p:blipFill>
        <p:spPr>
          <a:xfrm>
            <a:off x="2483768" y="4572408"/>
            <a:ext cx="6660231" cy="4573179"/>
          </a:xfrm>
          <a:prstGeom prst="rect">
            <a:avLst/>
          </a:prstGeom>
        </p:spPr>
      </p:pic>
      <p:pic>
        <p:nvPicPr>
          <p:cNvPr id="2" name="Рисунок 1" descr="32.jpg"/>
          <p:cNvPicPr>
            <a:picLocks noChangeAspect="1"/>
          </p:cNvPicPr>
          <p:nvPr/>
        </p:nvPicPr>
        <p:blipFill>
          <a:blip r:embed="rId3" cstate="print"/>
          <a:stretch>
            <a:fillRect/>
          </a:stretch>
        </p:blipFill>
        <p:spPr>
          <a:xfrm>
            <a:off x="0" y="-1"/>
            <a:ext cx="6228184" cy="4691151"/>
          </a:xfrm>
          <a:prstGeom prst="rect">
            <a:avLst/>
          </a:prstGeom>
        </p:spPr>
      </p:pic>
    </p:spTree>
  </p:cSld>
  <p:clrMapOvr>
    <a:masterClrMapping/>
  </p:clrMapOvr>
  <p:transition advTm="6053"/>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12000" b="12000"/>
          </a:stretch>
        </a:blipFill>
        <a:effectLst/>
      </p:bgPr>
    </p:bg>
    <p:spTree>
      <p:nvGrpSpPr>
        <p:cNvPr id="1" name=""/>
        <p:cNvGrpSpPr/>
        <p:nvPr/>
      </p:nvGrpSpPr>
      <p:grpSpPr>
        <a:xfrm>
          <a:off x="0" y="0"/>
          <a:ext cx="0" cy="0"/>
          <a:chOff x="0" y="0"/>
          <a:chExt cx="0" cy="0"/>
        </a:xfrm>
      </p:grpSpPr>
    </p:spTree>
  </p:cSld>
  <p:clrMapOvr>
    <a:masterClrMapping/>
  </p:clrMapOvr>
  <p:transition advTm="7222"/>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Tm="11575"/>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25.jpg"/>
          <p:cNvPicPr>
            <a:picLocks noChangeAspect="1"/>
          </p:cNvPicPr>
          <p:nvPr/>
        </p:nvPicPr>
        <p:blipFill>
          <a:blip r:embed="rId2" cstate="print"/>
          <a:stretch>
            <a:fillRect/>
          </a:stretch>
        </p:blipFill>
        <p:spPr>
          <a:xfrm rot="1678409">
            <a:off x="413490" y="1785489"/>
            <a:ext cx="8442585" cy="3330561"/>
          </a:xfrm>
          <a:prstGeom prst="rect">
            <a:avLst/>
          </a:prstGeom>
        </p:spPr>
      </p:pic>
    </p:spTree>
  </p:cSld>
  <p:clrMapOvr>
    <a:masterClrMapping/>
  </p:clrMapOvr>
  <p:transition advTm="5694"/>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Рисунок 2" descr="34.jpg"/>
          <p:cNvPicPr>
            <a:picLocks noChangeAspect="1"/>
          </p:cNvPicPr>
          <p:nvPr/>
        </p:nvPicPr>
        <p:blipFill>
          <a:blip r:embed="rId2" cstate="print"/>
          <a:stretch>
            <a:fillRect/>
          </a:stretch>
        </p:blipFill>
        <p:spPr>
          <a:xfrm>
            <a:off x="0" y="0"/>
            <a:ext cx="9181432" cy="6372994"/>
          </a:xfrm>
          <a:prstGeom prst="rect">
            <a:avLst/>
          </a:prstGeom>
        </p:spPr>
      </p:pic>
    </p:spTree>
  </p:cSld>
  <p:clrMapOvr>
    <a:masterClrMapping/>
  </p:clrMapOvr>
  <p:transition advTm="5834"/>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Tree>
  </p:cSld>
  <p:clrMapOvr>
    <a:masterClrMapping/>
  </p:clrMapOvr>
  <p:transition advTm="5819"/>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411760" y="1469189"/>
            <a:ext cx="576064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1952 елның февраль аенда Калинин районында  налог агенты булып эшләүче  әнием-Харрасова Галия Хабибулла кызы белән гаилә коралар.</a:t>
            </a:r>
            <a:endParaRPr kumimoji="0" lang="tt-RU" sz="36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11.jpg"/>
          <p:cNvPicPr>
            <a:picLocks noChangeAspect="1"/>
          </p:cNvPicPr>
          <p:nvPr/>
        </p:nvPicPr>
        <p:blipFill>
          <a:blip r:embed="rId3" cstate="print"/>
          <a:stretch>
            <a:fillRect/>
          </a:stretch>
        </p:blipFill>
        <p:spPr>
          <a:xfrm>
            <a:off x="827584" y="3739880"/>
            <a:ext cx="5400600" cy="4037556"/>
          </a:xfrm>
          <a:prstGeom prst="rect">
            <a:avLst/>
          </a:prstGeom>
        </p:spPr>
      </p:pic>
    </p:spTree>
  </p:cSld>
  <p:clrMapOvr>
    <a:masterClrMapping/>
  </p:clrMapOvr>
  <p:transition advTm="6927"/>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4" name="Рисунок 3" descr="51.jpg"/>
          <p:cNvPicPr>
            <a:picLocks noChangeAspect="1"/>
          </p:cNvPicPr>
          <p:nvPr/>
        </p:nvPicPr>
        <p:blipFill>
          <a:blip r:embed="rId3" cstate="print"/>
          <a:stretch>
            <a:fillRect/>
          </a:stretch>
        </p:blipFill>
        <p:spPr>
          <a:xfrm>
            <a:off x="2123728" y="4428778"/>
            <a:ext cx="1348740" cy="2157984"/>
          </a:xfrm>
          <a:prstGeom prst="rect">
            <a:avLst/>
          </a:prstGeom>
        </p:spPr>
      </p:pic>
      <p:pic>
        <p:nvPicPr>
          <p:cNvPr id="5" name="Рисунок 4" descr="52.jpg"/>
          <p:cNvPicPr>
            <a:picLocks noChangeAspect="1"/>
          </p:cNvPicPr>
          <p:nvPr/>
        </p:nvPicPr>
        <p:blipFill>
          <a:blip r:embed="rId4" cstate="print"/>
          <a:stretch>
            <a:fillRect/>
          </a:stretch>
        </p:blipFill>
        <p:spPr>
          <a:xfrm>
            <a:off x="5436096" y="5652914"/>
            <a:ext cx="1572768" cy="2240280"/>
          </a:xfrm>
          <a:prstGeom prst="rect">
            <a:avLst/>
          </a:prstGeom>
        </p:spPr>
      </p:pic>
      <p:pic>
        <p:nvPicPr>
          <p:cNvPr id="6" name="Рисунок 5" descr="53.jpg"/>
          <p:cNvPicPr>
            <a:picLocks noChangeAspect="1"/>
          </p:cNvPicPr>
          <p:nvPr/>
        </p:nvPicPr>
        <p:blipFill>
          <a:blip r:embed="rId5" cstate="print"/>
          <a:stretch>
            <a:fillRect/>
          </a:stretch>
        </p:blipFill>
        <p:spPr>
          <a:xfrm>
            <a:off x="3635896" y="5148858"/>
            <a:ext cx="1584176" cy="2244852"/>
          </a:xfrm>
          <a:prstGeom prst="rect">
            <a:avLst/>
          </a:prstGeom>
        </p:spPr>
      </p:pic>
      <p:pic>
        <p:nvPicPr>
          <p:cNvPr id="7" name="Рисунок 6" descr="54.jpg"/>
          <p:cNvPicPr>
            <a:picLocks noChangeAspect="1"/>
          </p:cNvPicPr>
          <p:nvPr/>
        </p:nvPicPr>
        <p:blipFill>
          <a:blip r:embed="rId6" cstate="print"/>
          <a:stretch>
            <a:fillRect/>
          </a:stretch>
        </p:blipFill>
        <p:spPr>
          <a:xfrm>
            <a:off x="4788024" y="2916610"/>
            <a:ext cx="1635703" cy="2088232"/>
          </a:xfrm>
          <a:prstGeom prst="rect">
            <a:avLst/>
          </a:prstGeom>
        </p:spPr>
      </p:pic>
      <p:pic>
        <p:nvPicPr>
          <p:cNvPr id="9" name="Рисунок 8" descr="55.jpg"/>
          <p:cNvPicPr>
            <a:picLocks noChangeAspect="1"/>
          </p:cNvPicPr>
          <p:nvPr/>
        </p:nvPicPr>
        <p:blipFill>
          <a:blip r:embed="rId7" cstate="print"/>
          <a:stretch>
            <a:fillRect/>
          </a:stretch>
        </p:blipFill>
        <p:spPr>
          <a:xfrm>
            <a:off x="2771800" y="1764482"/>
            <a:ext cx="1664208" cy="2382012"/>
          </a:xfrm>
          <a:prstGeom prst="rect">
            <a:avLst/>
          </a:prstGeom>
        </p:spPr>
      </p:pic>
    </p:spTree>
  </p:cSld>
  <p:clrMapOvr>
    <a:masterClrMapping/>
  </p:clrMapOvr>
  <p:transition advTm="6833"/>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descr="3.jpg"/>
          <p:cNvPicPr>
            <a:picLocks noChangeAspect="1"/>
          </p:cNvPicPr>
          <p:nvPr/>
        </p:nvPicPr>
        <p:blipFill>
          <a:blip r:embed="rId3" cstate="print"/>
          <a:stretch>
            <a:fillRect/>
          </a:stretch>
        </p:blipFill>
        <p:spPr>
          <a:xfrm>
            <a:off x="6072953" y="3036356"/>
            <a:ext cx="2802873" cy="4920814"/>
          </a:xfrm>
          <a:prstGeom prst="rect">
            <a:avLst/>
          </a:prstGeom>
        </p:spPr>
      </p:pic>
      <p:sp>
        <p:nvSpPr>
          <p:cNvPr id="35841" name="Rectangle 1"/>
          <p:cNvSpPr>
            <a:spLocks noChangeArrowheads="1"/>
          </p:cNvSpPr>
          <p:nvPr/>
        </p:nvSpPr>
        <p:spPr bwMode="auto">
          <a:xfrm>
            <a:off x="2123728" y="572368"/>
            <a:ext cx="662473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Минем  әтием  Нигъмәтуллин Зиннәтулла  Нигъмәтулла улы 269 укчы  полкында хезмәт итә. Курск дугасындагы  көчле сугышларда катнашкан. Безнең бүгенге тыныч тормышыбыз хакына сугышта  данлы юл үткән ул.</a:t>
            </a:r>
            <a:endParaRPr kumimoji="0" lang="tt-RU" sz="3600" b="0" i="0" u="none" strike="noStrike" cap="none" normalizeH="0" baseline="0" dirty="0">
              <a:ln>
                <a:noFill/>
              </a:ln>
              <a:solidFill>
                <a:schemeClr val="tx1"/>
              </a:solidFill>
              <a:effectLst/>
              <a:latin typeface="Arial" pitchFamily="34" charset="0"/>
              <a:cs typeface="Arial" pitchFamily="34" charset="0"/>
            </a:endParaRPr>
          </a:p>
        </p:txBody>
      </p:sp>
      <p:pic>
        <p:nvPicPr>
          <p:cNvPr id="5" name="Unknown Artist - Сугыш кайтавазы (minus).mp3">
            <a:hlinkClick r:id="" action="ppaction://media"/>
          </p:cNvPr>
          <p:cNvPicPr>
            <a:picLocks noRot="1" noChangeAspect="1"/>
          </p:cNvPicPr>
          <p:nvPr>
            <a:audioFile r:link="rId1"/>
          </p:nvPr>
        </p:nvPicPr>
        <p:blipFill>
          <a:blip r:embed="rId4" cstate="print"/>
          <a:stretch>
            <a:fillRect/>
          </a:stretch>
        </p:blipFill>
        <p:spPr>
          <a:xfrm>
            <a:off x="4419600" y="4419600"/>
            <a:ext cx="304800" cy="304800"/>
          </a:xfrm>
          <a:prstGeom prst="rect">
            <a:avLst/>
          </a:prstGeom>
        </p:spPr>
      </p:pic>
    </p:spTree>
  </p:cSld>
  <p:clrMapOvr>
    <a:masterClrMapping/>
  </p:clrMapOvr>
  <p:transition advTm="67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57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DSC01138.JPG"/>
          <p:cNvPicPr>
            <a:picLocks noChangeAspect="1"/>
          </p:cNvPicPr>
          <p:nvPr/>
        </p:nvPicPr>
        <p:blipFill>
          <a:blip r:embed="rId2" cstate="print"/>
          <a:stretch>
            <a:fillRect/>
          </a:stretch>
        </p:blipFill>
        <p:spPr>
          <a:xfrm>
            <a:off x="-2" y="-1"/>
            <a:ext cx="9144001" cy="9145589"/>
          </a:xfrm>
          <a:prstGeom prst="rect">
            <a:avLst/>
          </a:prstGeom>
        </p:spPr>
      </p:pic>
    </p:spTree>
  </p:cSld>
  <p:clrMapOvr>
    <a:masterClrMapping/>
  </p:clrMapOvr>
  <p:transition advTm="4883"/>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Tm="7831"/>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 name="Рисунок 2" descr="028.jpg"/>
          <p:cNvPicPr>
            <a:picLocks noChangeAspect="1"/>
          </p:cNvPicPr>
          <p:nvPr/>
        </p:nvPicPr>
        <p:blipFill>
          <a:blip r:embed="rId3" cstate="print"/>
          <a:stretch>
            <a:fillRect/>
          </a:stretch>
        </p:blipFill>
        <p:spPr>
          <a:xfrm>
            <a:off x="1187624" y="4063493"/>
            <a:ext cx="3707904" cy="5082095"/>
          </a:xfrm>
          <a:prstGeom prst="rect">
            <a:avLst/>
          </a:prstGeom>
        </p:spPr>
      </p:pic>
      <p:sp>
        <p:nvSpPr>
          <p:cNvPr id="59394" name="Rectangle 2"/>
          <p:cNvSpPr>
            <a:spLocks noChangeArrowheads="1"/>
          </p:cNvSpPr>
          <p:nvPr/>
        </p:nvSpPr>
        <p:spPr bwMode="auto">
          <a:xfrm>
            <a:off x="2123728" y="319385"/>
            <a:ext cx="673224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tt-RU" sz="2800" dirty="0">
                <a:latin typeface="Calibri" pitchFamily="34" charset="0"/>
                <a:ea typeface="Calibri" pitchFamily="34" charset="0"/>
                <a:cs typeface="Times New Roman" pitchFamily="18" charset="0"/>
              </a:rPr>
              <a:t>	</a:t>
            </a:r>
            <a:r>
              <a:rPr kumimoji="0" lang="tt-RU"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Дәү әтиләренәң данлы юлын оныклары дәвам итә.</a:t>
            </a:r>
            <a:endParaRPr lang="ru-RU" sz="1200" dirty="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tt-RU"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Хөсәенов Илгизәр Миңнеэдуард  улы  Казан Энергетик Университетын 2011 елны тәмамлап  2011-2012 елда Ватан алдындагы изге бурычын Армия сафларында  Тула шәһәренең  51 нче гвардия Парашют Десантчы  Полкының развед. ротасында үтәп кайта.</a:t>
            </a:r>
            <a:endParaRPr kumimoji="0" lang="tt-RU" sz="3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8595"/>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kDjbdA3DDOQ.jpg"/>
          <p:cNvPicPr>
            <a:picLocks noChangeAspect="1"/>
          </p:cNvPicPr>
          <p:nvPr/>
        </p:nvPicPr>
        <p:blipFill>
          <a:blip r:embed="rId2" cstate="print"/>
          <a:stretch>
            <a:fillRect/>
          </a:stretch>
        </p:blipFill>
        <p:spPr>
          <a:xfrm>
            <a:off x="0" y="2628103"/>
            <a:ext cx="4343929" cy="6517485"/>
          </a:xfrm>
          <a:prstGeom prst="rect">
            <a:avLst/>
          </a:prstGeom>
        </p:spPr>
      </p:pic>
      <p:sp>
        <p:nvSpPr>
          <p:cNvPr id="58369" name="Rectangle 1"/>
          <p:cNvSpPr>
            <a:spLocks noChangeArrowheads="1"/>
          </p:cNvSpPr>
          <p:nvPr/>
        </p:nvSpPr>
        <p:spPr bwMode="auto">
          <a:xfrm>
            <a:off x="2267744" y="324322"/>
            <a:ext cx="666023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t-RU"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Кашапов Нияз Ибраһим улы  Рязань шәһәрендә ИВДВ (бывш. РВВДКУ) 2009 елны тәмамлап  капитан дәрәҗәсендә Тула шәһәренең  51нче гвардия Парашют Десантчы  Полкның  развед.ротада хәрби 			</a:t>
            </a:r>
            <a:r>
              <a:rPr kumimoji="0" lang="tt-RU" sz="2800" b="0" i="0" u="none" strike="noStrike" cap="none" normalizeH="0" dirty="0">
                <a:ln>
                  <a:noFill/>
                </a:ln>
                <a:solidFill>
                  <a:schemeClr val="tx1"/>
                </a:solidFill>
                <a:effectLst/>
                <a:latin typeface="Calibri" pitchFamily="34" charset="0"/>
                <a:ea typeface="Calibri" pitchFamily="34" charset="0"/>
                <a:cs typeface="Times New Roman" pitchFamily="18" charset="0"/>
              </a:rPr>
              <a:t>    </a:t>
            </a:r>
            <a:r>
              <a:rPr kumimoji="0" lang="tt-RU"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хезмәттә.</a:t>
            </a:r>
            <a:endParaRPr kumimoji="0" lang="tt-RU" sz="3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7691"/>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pEsv-b-qx3g.jpg"/>
          <p:cNvPicPr>
            <a:picLocks noChangeAspect="1"/>
          </p:cNvPicPr>
          <p:nvPr/>
        </p:nvPicPr>
        <p:blipFill>
          <a:blip r:embed="rId2" cstate="print"/>
          <a:stretch>
            <a:fillRect/>
          </a:stretch>
        </p:blipFill>
        <p:spPr>
          <a:xfrm>
            <a:off x="0" y="4127396"/>
            <a:ext cx="5220072" cy="5018191"/>
          </a:xfrm>
          <a:prstGeom prst="rect">
            <a:avLst/>
          </a:prstGeom>
        </p:spPr>
      </p:pic>
      <p:sp>
        <p:nvSpPr>
          <p:cNvPr id="57345" name="Rectangle 1"/>
          <p:cNvSpPr>
            <a:spLocks noChangeArrowheads="1"/>
          </p:cNvSpPr>
          <p:nvPr/>
        </p:nvSpPr>
        <p:spPr bwMode="auto">
          <a:xfrm>
            <a:off x="2195736" y="438870"/>
            <a:ext cx="6624736"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t-RU" sz="3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Энесе Кашапов Илназ Ибраһим улы  Мәскәүдә ВУ МО РФ (бывш. ВКИМО СССР) 2011 елда тәмамлап   Смоленский</a:t>
            </a:r>
            <a:r>
              <a:rPr kumimoji="0" lang="tt-RU" sz="3200" b="0" i="0" u="none" strike="noStrike" cap="none" normalizeH="0" dirty="0">
                <a:ln>
                  <a:noFill/>
                </a:ln>
                <a:solidFill>
                  <a:schemeClr val="tx1"/>
                </a:solidFill>
                <a:effectLst/>
                <a:latin typeface="Calibri" pitchFamily="34" charset="0"/>
                <a:ea typeface="Calibri" pitchFamily="34" charset="0"/>
                <a:cs typeface="Times New Roman" pitchFamily="18" charset="0"/>
              </a:rPr>
              <a:t> шәһәрендә капитан   </a:t>
            </a:r>
            <a:r>
              <a:rPr kumimoji="0" lang="tt-RU" sz="3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дәрәҗәсендә Хәрби хезмәт юлын дәвам итә.</a:t>
            </a:r>
            <a:endParaRPr kumimoji="0" lang="tt-RU" sz="4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7269"/>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0000"/>
          </a:stretch>
        </a:blipFill>
        <a:effectLst/>
      </p:bgPr>
    </p:bg>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323528" y="324322"/>
            <a:ext cx="824440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t-RU" sz="3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Тормыш дәвам итә,без яшьләр сугыш ветераннарының безнең тыныч тормыш,бәхетле киләчәк өчен куйган тырышлыкларын ,батырлыкларын мәңге онытмыйбыз.Сезнең  алда баш иябез.Дан һәм хөрмәт Сезгә !</a:t>
            </a:r>
            <a:endParaRPr kumimoji="0" lang="tt-RU" sz="4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advTm="6895"/>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2123728" y="251564"/>
            <a:ext cx="6696744" cy="4308872"/>
          </a:xfrm>
          <a:prstGeom prst="rect">
            <a:avLst/>
          </a:prstGeom>
        </p:spPr>
        <p:txBody>
          <a:bodyPr wrap="square">
            <a:spAutoFit/>
          </a:bodyPr>
          <a:lstStyle/>
          <a:p>
            <a:pPr algn="just"/>
            <a:r>
              <a:rPr lang="tt-RU" dirty="0"/>
              <a:t>	</a:t>
            </a:r>
            <a:r>
              <a:rPr lang="tt-RU" sz="1600" dirty="0"/>
              <a:t>1925 елның 10 октябрендә ТАССР  Калинин районы Әнәк авылында  Гиздуллин Нигъмәтулла Гиздулла улы һәм Гиздуллина Гилменур Мәҗит кызы гаиләсендә бишенче бала булып дөньяга аваз сала минем әтием.</a:t>
            </a:r>
            <a:endParaRPr lang="ru-RU" sz="1600" dirty="0"/>
          </a:p>
          <a:p>
            <a:pPr algn="just"/>
            <a:r>
              <a:rPr lang="tt-RU" sz="1600" dirty="0"/>
              <a:t>	1943елның 7январендә элеккеге Калинин хәзерге -Актаныш районыннан әле  18 яше дә тулмаган Зиннәтуллада –безнең әтиебез үз теләге белән илебезне дошманнан сакларга  сугышка китә.</a:t>
            </a:r>
          </a:p>
          <a:p>
            <a:pPr algn="just"/>
            <a:r>
              <a:rPr lang="tt-RU" sz="1600" dirty="0"/>
              <a:t>1943 нче елның 16 январеннән 45 противотанковый учебный полкына курсант итеп кабул ителә.Авыл малаена хас булганча җитезлеге, тырышлыгы,өлгерлеге кушканны төгәл ,җиренә җиткереп эшләве белән аерылып тора.Әтиемә кече сержант  дәрәҗәсе бирелә.Һәм менә беренче хәрби бирем.</a:t>
            </a:r>
            <a:endParaRPr lang="ru-RU" sz="1600" dirty="0"/>
          </a:p>
          <a:p>
            <a:pPr algn="just"/>
            <a:r>
              <a:rPr lang="tt-RU" sz="1600" dirty="0"/>
              <a:t>	1943 елның августеннән октябрьгә кадәр 269 укчы дивизиядә укчы булып сугышка керә.Брянск фронтында  катнаша,Орел шәһәрен саклап Курск дугасындагы көчле сугышларда катнашырга туры килә.  Сугышның алгы сызыгында барып дошман пулясы тиеп сул иңсәсе яралана. </a:t>
            </a:r>
            <a:endParaRPr lang="ru-RU" sz="1600" dirty="0"/>
          </a:p>
        </p:txBody>
      </p:sp>
    </p:spTree>
  </p:cSld>
  <p:clrMapOvr>
    <a:masterClrMapping/>
  </p:clrMapOvr>
  <p:transition advTm="20561"/>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Tm="7754"/>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Tm="5959"/>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Tm="4899"/>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Unknown Artist - Сугыш кайтавазы (minus).mp3">
            <a:hlinkClick r:id="" action="ppaction://media"/>
          </p:cNvPr>
          <p:cNvPicPr>
            <a:picLocks noRot="1" noChangeAspect="1"/>
          </p:cNvPicPr>
          <p:nvPr>
            <a:audioFile r:link="rId1"/>
          </p:nvPr>
        </p:nvPicPr>
        <p:blipFill>
          <a:blip r:embed="rId4" cstate="print"/>
          <a:stretch>
            <a:fillRect/>
          </a:stretch>
        </p:blipFill>
        <p:spPr>
          <a:xfrm>
            <a:off x="4419600" y="4419600"/>
            <a:ext cx="304800" cy="304800"/>
          </a:xfrm>
          <a:prstGeom prst="rect">
            <a:avLst/>
          </a:prstGeom>
        </p:spPr>
      </p:pic>
    </p:spTree>
  </p:cSld>
  <p:clrMapOvr>
    <a:masterClrMapping/>
  </p:clrMapOvr>
  <p:transition advTm="5179"/>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743"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199</Words>
  <Application>Microsoft Office PowerPoint</Application>
  <PresentationFormat>Произвольный</PresentationFormat>
  <Paragraphs>52</Paragraphs>
  <Slides>45</Slides>
  <Notes>0</Notes>
  <HiddenSlides>0</HiddenSlides>
  <MMClips>2</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Ильгизар</dc:creator>
  <cp:lastModifiedBy>Гульназ</cp:lastModifiedBy>
  <cp:revision>19</cp:revision>
  <dcterms:created xsi:type="dcterms:W3CDTF">2015-03-10T08:32:30Z</dcterms:created>
  <dcterms:modified xsi:type="dcterms:W3CDTF">2020-04-27T15:08:05Z</dcterms:modified>
</cp:coreProperties>
</file>